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Helvetica Neue"/>
      <p:regular r:id="rId40"/>
      <p:bold r:id="rId41"/>
      <p:italic r:id="rId42"/>
      <p:boldItalic r:id="rId43"/>
    </p:embeddedFont>
    <p:embeddedFont>
      <p:font typeface="Helvetica Neue Light"/>
      <p:regular r:id="rId44"/>
      <p:bold r:id="rId45"/>
      <p:italic r:id="rId46"/>
      <p:boldItalic r:id="rId47"/>
    </p:embeddedFont>
    <p:embeddedFont>
      <p:font typeface="DM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4059BCF-2FDB-4F3A-ADEA-77F7D245212F}">
  <a:tblStyle styleId="{B4059BCF-2FDB-4F3A-ADEA-77F7D24521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44" Type="http://schemas.openxmlformats.org/officeDocument/2006/relationships/font" Target="fonts/HelveticaNeueLight-regular.fntdata"/><Relationship Id="rId43" Type="http://schemas.openxmlformats.org/officeDocument/2006/relationships/font" Target="fonts/HelveticaNeue-boldItalic.fntdata"/><Relationship Id="rId46" Type="http://schemas.openxmlformats.org/officeDocument/2006/relationships/font" Target="fonts/HelveticaNeueLight-italic.fntdata"/><Relationship Id="rId45" Type="http://schemas.openxmlformats.org/officeDocument/2006/relationships/font" Target="fonts/HelveticaNeue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DMSans-regular.fntdata"/><Relationship Id="rId47" Type="http://schemas.openxmlformats.org/officeDocument/2006/relationships/font" Target="fonts/HelveticaNeueLight-boldItalic.fntdata"/><Relationship Id="rId49" Type="http://schemas.openxmlformats.org/officeDocument/2006/relationships/font" Target="fonts/DMSa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MSans-boldItalic.fntdata"/><Relationship Id="rId50" Type="http://schemas.openxmlformats.org/officeDocument/2006/relationships/font" Target="fonts/DM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contenidos@coderhouse.com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ec2d28bd5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1ec2d28bd5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43d35526d6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43d35526d6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3d35526d6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43d35526d6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c2d28bd5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c2d28bd5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c2d28bd5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ec2d28bd5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43d35526d6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43d35526d6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43d35526d6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43d35526d6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43d35526d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43d35526d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3d35526d6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43d35526d6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43d35526d6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43d35526d6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e78d6185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e78d6185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43d35526d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43d35526d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Glosario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Repasa y define rápidamente los conceptos centrales acumulados. Ayuda a los estudiantes a recuperar aquellos saberes que se darán por dados.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incorporarse links e imágenes que apoyen al concepto presentado.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c317ecaa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c317ecaa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3d35526d6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3d35526d6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3d35526d6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43d35526d6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3d35526d6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43d35526d6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43d35526d6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43d35526d6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3d35526d6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43d35526d6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3d35526d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43d35526d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 La información de este slide es de relleno.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</a:t>
            </a:r>
            <a:r>
              <a:rPr b="1" lang="es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Mapa de conceptos (genérico)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-También se pueden mostrar con un menor énfasis o colores apagados, aquellos contenidos de clases anteriores y que se vinculen con la actual.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-Resaltar con color los temas que se abordan en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principales: Pleno en #27282d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secundarias (o a destacar): Pleno en #393b43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terciarias: Borde en #393b43 con texto en #222222.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43d35526d6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43d35526d6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43d35526d6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43d35526d6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3d35526d6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43d35526d6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el link de los recursos en el nombre de cada uno, así son autocontenidos y transparentes. 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que los estudiantes puedan explorar en sus casas los recursos vistos en clase: libros, artículos, herramientas, websites, videos (ajenos a Coder)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Enviar el contenido a integrar a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contenidos@coderhouse.com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 podamos incluir en el Repositorio.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El material recomendado es únicamente a modo de sugerencia.</a:t>
            </a:r>
            <a:br>
              <a:rPr b="1" lang="es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Coderhouse no brinda este material por estar sujeto a derechos de autor.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3d35526d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3d35526d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43d35526d6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43d35526d6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43d35526d6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43d35526d6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3d35526d6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43d35526d6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43d35526d6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43d35526d6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43d35526d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43d35526d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43d35526d6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43d35526d6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43d35526d6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43d35526d6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43d35526d6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43d35526d6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c2d28bd5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c2d28bd5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43d35526d6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43d35526d6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" name="Google Shape;12;p2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" name="Google Shape;27;p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3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0" Type="http://schemas.openxmlformats.org/officeDocument/2006/relationships/hyperlink" Target="https://developer.mozilla.org/es/docs/Web/JavaScript/Referencia/Classes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hyperlink" Target="https://drive.google.com/file/d/11Qd_2a9YfHq7Yt4IGLXwWRs6OFpSu-6o/view" TargetMode="External"/><Relationship Id="rId9" Type="http://schemas.openxmlformats.org/officeDocument/2006/relationships/hyperlink" Target="https://developer.mozilla.org/es/docs/Web/JavaScript/Referencia/Classes" TargetMode="External"/><Relationship Id="rId5" Type="http://schemas.openxmlformats.org/officeDocument/2006/relationships/hyperlink" Target="https://teloexplicocongatitos.com/_next/image?url=https%3A%2F%2Fdoomvault.nyc3.digitaloceanspaces.com%2Ftlecg%2Fbig%2Fprog09.jpg&amp;w=1200&amp;q=75" TargetMode="External"/><Relationship Id="rId6" Type="http://schemas.openxmlformats.org/officeDocument/2006/relationships/hyperlink" Target="https://developer.mozilla.org/es/docs/Web/JavaScript/Guide/Trabajando_con_objectos" TargetMode="External"/><Relationship Id="rId7" Type="http://schemas.openxmlformats.org/officeDocument/2006/relationships/hyperlink" Target="https://developer.mozilla.org/es/docs/Web/JavaScript/Guide/Trabajando_con_objectos" TargetMode="External"/><Relationship Id="rId8" Type="http://schemas.openxmlformats.org/officeDocument/2006/relationships/hyperlink" Target="https://developer.mozilla.org/es/docs/Web/JavaScript/Referencia/Class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/>
          <p:nvPr/>
        </p:nvSpPr>
        <p:spPr>
          <a:xfrm>
            <a:off x="2063400" y="2513625"/>
            <a:ext cx="5017200" cy="7938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5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" name="Google Shape;46;p15"/>
          <p:cNvSpPr txBox="1"/>
          <p:nvPr/>
        </p:nvSpPr>
        <p:spPr>
          <a:xfrm>
            <a:off x="3157797" y="2541075"/>
            <a:ext cx="28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" name="Google Shape;47;p15"/>
          <p:cNvSpPr/>
          <p:nvPr/>
        </p:nvSpPr>
        <p:spPr>
          <a:xfrm>
            <a:off x="3260975" y="2803271"/>
            <a:ext cx="208800" cy="21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" name="Google Shape;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620" y="3964823"/>
            <a:ext cx="2556751" cy="10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/>
        </p:nvSpPr>
        <p:spPr>
          <a:xfrm>
            <a:off x="141150" y="248800"/>
            <a:ext cx="605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Operadores</a:t>
            </a:r>
            <a:r>
              <a:rPr b="1" lang="es" sz="4000">
                <a:solidFill>
                  <a:srgbClr val="FF79C6"/>
                </a:solidFill>
                <a:latin typeface="DM Sans"/>
                <a:ea typeface="DM Sans"/>
                <a:cs typeface="DM Sans"/>
                <a:sym typeface="DM Sans"/>
              </a:rPr>
              <a:t> in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b="1" lang="es" sz="4000">
                <a:solidFill>
                  <a:srgbClr val="FF79C6"/>
                </a:solidFill>
                <a:latin typeface="DM Sans"/>
                <a:ea typeface="DM Sans"/>
                <a:cs typeface="DM Sans"/>
                <a:sym typeface="DM Sans"/>
              </a:rPr>
              <a:t>for in</a:t>
            </a:r>
            <a:endParaRPr b="1" sz="4000">
              <a:solidFill>
                <a:srgbClr val="FF79C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6874575" y="1045350"/>
            <a:ext cx="2152500" cy="399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operador </a:t>
            </a:r>
            <a:r>
              <a:rPr b="1" lang="es" sz="1650">
                <a:solidFill>
                  <a:srgbClr val="FF79C6"/>
                </a:solidFill>
                <a:latin typeface="DM Sans"/>
                <a:ea typeface="DM Sans"/>
                <a:cs typeface="DM Sans"/>
                <a:sym typeface="DM Sans"/>
              </a:rPr>
              <a:t>in</a:t>
            </a:r>
            <a:r>
              <a:rPr b="1" lang="es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devuelve true si la propiedad especificada existe en el objeto. 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Mientras que el bucle </a:t>
            </a:r>
            <a:r>
              <a:rPr b="1" lang="es" sz="1650">
                <a:solidFill>
                  <a:srgbClr val="FF79C6"/>
                </a:solidFill>
                <a:latin typeface="DM Sans"/>
                <a:ea typeface="DM Sans"/>
                <a:cs typeface="DM Sans"/>
                <a:sym typeface="DM Sans"/>
              </a:rPr>
              <a:t>for … in</a:t>
            </a:r>
            <a:r>
              <a:rPr lang="es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permite acceder a todos las claves de las propiedades del objeto, pudiendo obtener el valor de cada propiedad en cada iteración.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50" y="1160700"/>
            <a:ext cx="6611545" cy="376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/>
        </p:nvSpPr>
        <p:spPr>
          <a:xfrm>
            <a:off x="52925" y="98825"/>
            <a:ext cx="767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¿Por qué usamos objetos?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220075" y="1244425"/>
            <a:ext cx="4492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La estructura de un objeto nos ayuda a encapsular mucha </a:t>
            </a: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información</a:t>
            </a: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 sobre un </a:t>
            </a:r>
            <a:r>
              <a:rPr b="1" lang="es" sz="1750">
                <a:latin typeface="DM Sans"/>
                <a:ea typeface="DM Sans"/>
                <a:cs typeface="DM Sans"/>
                <a:sym typeface="DM Sans"/>
              </a:rPr>
              <a:t>“algo”</a:t>
            </a: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 en un mismo lugar, en nuestro caso que somos programadores, vamos a almacenar todo lo relacionado a un ‘ente’ en una misma variable! </a:t>
            </a:r>
            <a:r>
              <a:rPr i="1" lang="es" sz="1750">
                <a:solidFill>
                  <a:srgbClr val="BF9000"/>
                </a:solidFill>
                <a:latin typeface="DM Sans"/>
                <a:ea typeface="DM Sans"/>
                <a:cs typeface="DM Sans"/>
                <a:sym typeface="DM Sans"/>
              </a:rPr>
              <a:t>(mucha </a:t>
            </a:r>
            <a:r>
              <a:rPr i="1" lang="es" sz="1750">
                <a:solidFill>
                  <a:srgbClr val="BF9000"/>
                </a:solidFill>
                <a:latin typeface="DM Sans"/>
                <a:ea typeface="DM Sans"/>
                <a:cs typeface="DM Sans"/>
                <a:sym typeface="DM Sans"/>
              </a:rPr>
              <a:t>información</a:t>
            </a:r>
            <a:r>
              <a:rPr i="1" lang="es" sz="1750">
                <a:solidFill>
                  <a:srgbClr val="BF9000"/>
                </a:solidFill>
                <a:latin typeface="DM Sans"/>
                <a:ea typeface="DM Sans"/>
                <a:cs typeface="DM Sans"/>
                <a:sym typeface="DM Sans"/>
              </a:rPr>
              <a:t> bajo un solo nombre)</a:t>
            </a:r>
            <a:endParaRPr i="1" sz="1750">
              <a:solidFill>
                <a:srgbClr val="BF9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Imaginemos un programa donde se le pide a dos personas por sus datos, para luego mostrar quien gana en una pulseada</a:t>
            </a:r>
            <a:endParaRPr sz="1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. . .</a:t>
            </a:r>
            <a:endParaRPr sz="17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401" y="1170351"/>
            <a:ext cx="3850175" cy="32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/>
        </p:nvSpPr>
        <p:spPr>
          <a:xfrm>
            <a:off x="79400" y="-14100"/>
            <a:ext cx="33543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Sin objetos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😭😭😭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400" y="33575"/>
            <a:ext cx="5390450" cy="50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57350" y="1430725"/>
            <a:ext cx="3398400" cy="21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Necesito una variable por cada </a:t>
            </a:r>
            <a:r>
              <a:rPr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característica</a:t>
            </a:r>
            <a:r>
              <a:rPr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por cada persona </a:t>
            </a:r>
            <a:endParaRPr sz="1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Necesito al menos</a:t>
            </a:r>
            <a:endParaRPr sz="1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 personas x 3 </a:t>
            </a:r>
            <a:r>
              <a:rPr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características</a:t>
            </a:r>
            <a:br>
              <a:rPr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= </a:t>
            </a:r>
            <a:r>
              <a:rPr b="1" lang="es" sz="175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6 variables diferentes</a:t>
            </a:r>
            <a:endParaRPr b="1" sz="1750">
              <a:solidFill>
                <a:srgbClr val="CC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/>
        </p:nvSpPr>
        <p:spPr>
          <a:xfrm>
            <a:off x="0" y="0"/>
            <a:ext cx="4907100" cy="13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objetos</a:t>
            </a:r>
            <a:endParaRPr b="1" sz="3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s" sz="3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🤑🤑🤑</a:t>
            </a:r>
            <a:endParaRPr b="1" sz="3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450" y="0"/>
            <a:ext cx="4601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/>
        </p:nvSpPr>
        <p:spPr>
          <a:xfrm>
            <a:off x="131850" y="1601900"/>
            <a:ext cx="4354800" cy="3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Momento de las preguntas 🤓</a:t>
            </a:r>
            <a:endParaRPr sz="1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latin typeface="DM Sans"/>
              <a:ea typeface="DM Sans"/>
              <a:cs typeface="DM Sans"/>
              <a:sym typeface="DM Sans"/>
            </a:endParaRPr>
          </a:p>
          <a:p>
            <a:pPr indent="-339725" lvl="0" marL="457200" marR="0" rtl="0" algn="l">
              <a:spcBef>
                <a:spcPts val="1000"/>
              </a:spcBef>
              <a:spcAft>
                <a:spcPts val="0"/>
              </a:spcAft>
              <a:buSzPts val="1750"/>
              <a:buFont typeface="DM Sans"/>
              <a:buChar char="👉"/>
            </a:pP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¿</a:t>
            </a: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Podríamos</a:t>
            </a: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 aplicar una </a:t>
            </a: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función</a:t>
            </a: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 en el caso sin objetos?</a:t>
            </a:r>
            <a:endParaRPr sz="1750">
              <a:latin typeface="DM Sans"/>
              <a:ea typeface="DM Sans"/>
              <a:cs typeface="DM Sans"/>
              <a:sym typeface="DM Sans"/>
            </a:endParaRPr>
          </a:p>
          <a:p>
            <a:pPr indent="-339725" lvl="0" marL="457200" marR="0" rtl="0" algn="l">
              <a:spcBef>
                <a:spcPts val="1000"/>
              </a:spcBef>
              <a:spcAft>
                <a:spcPts val="0"/>
              </a:spcAft>
              <a:buSzPts val="1750"/>
              <a:buFont typeface="DM Sans"/>
              <a:buChar char="👉"/>
            </a:pP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¿Cual es la diferencia de usar objetos a no usar objetos?</a:t>
            </a:r>
            <a:endParaRPr sz="1750">
              <a:latin typeface="DM Sans"/>
              <a:ea typeface="DM Sans"/>
              <a:cs typeface="DM Sans"/>
              <a:sym typeface="DM Sans"/>
            </a:endParaRPr>
          </a:p>
          <a:p>
            <a:pPr indent="-339725" lvl="0" marL="457200" marR="0" rtl="0" algn="l">
              <a:spcBef>
                <a:spcPts val="1000"/>
              </a:spcBef>
              <a:spcAft>
                <a:spcPts val="0"/>
              </a:spcAft>
              <a:buSzPts val="1750"/>
              <a:buFont typeface="DM Sans"/>
              <a:buChar char="👉"/>
            </a:pP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¿Que diferencia persona1 de </a:t>
            </a: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persona2</a:t>
            </a: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?</a:t>
            </a:r>
            <a:endParaRPr sz="1750">
              <a:latin typeface="DM Sans"/>
              <a:ea typeface="DM Sans"/>
              <a:cs typeface="DM Sans"/>
              <a:sym typeface="DM Sans"/>
            </a:endParaRPr>
          </a:p>
          <a:p>
            <a:pPr indent="-339725" lvl="0" marL="457200" marR="0" rtl="0" algn="l">
              <a:spcBef>
                <a:spcPts val="1000"/>
              </a:spcBef>
              <a:spcAft>
                <a:spcPts val="1000"/>
              </a:spcAft>
              <a:buSzPts val="1750"/>
              <a:buFont typeface="DM Sans"/>
              <a:buChar char="👉"/>
            </a:pP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¿Conviene usar objetos?</a:t>
            </a:r>
            <a:endParaRPr sz="17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/>
        </p:nvSpPr>
        <p:spPr>
          <a:xfrm>
            <a:off x="0" y="0"/>
            <a:ext cx="81930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Cositas de  objetos 🤷‍♂️🤷‍♂️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207575" y="711000"/>
            <a:ext cx="81930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6075" lvl="0" marL="457200" marR="180802" rtl="0" algn="l">
              <a:spcBef>
                <a:spcPts val="0"/>
              </a:spcBef>
              <a:spcAft>
                <a:spcPts val="0"/>
              </a:spcAft>
              <a:buClr>
                <a:srgbClr val="FF79C6"/>
              </a:buClr>
              <a:buSzPts val="1850"/>
              <a:buFont typeface="DM Sans"/>
              <a:buAutoNum type="arabicPeriod"/>
            </a:pPr>
            <a:r>
              <a:rPr b="1" lang="es" sz="1550">
                <a:latin typeface="DM Sans"/>
                <a:ea typeface="DM Sans"/>
                <a:cs typeface="DM Sans"/>
                <a:sym typeface="DM Sans"/>
              </a:rPr>
              <a:t>Se puede cambiar el valor de las propiedades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(tenemos que pensar que las propiedades no son 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más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que una variable del objeto)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-346075" lvl="0" marL="457200" marR="180802" rtl="0" algn="l">
              <a:spcBef>
                <a:spcPts val="1000"/>
              </a:spcBef>
              <a:spcAft>
                <a:spcPts val="0"/>
              </a:spcAft>
              <a:buClr>
                <a:srgbClr val="FF79C6"/>
              </a:buClr>
              <a:buSzPts val="1850"/>
              <a:buFont typeface="DM Sans"/>
              <a:buAutoNum type="arabicPeriod"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Podemos cambiar el valor de las propiedades </a:t>
            </a:r>
            <a:r>
              <a:rPr b="1" lang="es" sz="1550">
                <a:latin typeface="DM Sans"/>
                <a:ea typeface="DM Sans"/>
                <a:cs typeface="DM Sans"/>
                <a:sym typeface="DM Sans"/>
              </a:rPr>
              <a:t>AUNQUE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el objeto haya sido declarado con const. Lo que si </a:t>
            </a:r>
            <a:r>
              <a:rPr b="1" lang="es" sz="155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no podemos hacer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, es darle otro valor a la constante (redefinir)!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indent="-346075" lvl="0" marL="457200" marR="180802" rtl="0" algn="l">
              <a:spcBef>
                <a:spcPts val="1000"/>
              </a:spcBef>
              <a:spcAft>
                <a:spcPts val="1000"/>
              </a:spcAft>
              <a:buClr>
                <a:srgbClr val="FF79C6"/>
              </a:buClr>
              <a:buSzPts val="1850"/>
              <a:buFont typeface="DM Sans"/>
              <a:buAutoNum type="arabicPeriod"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No podemos copiar objetos asi como asi (ver </a:t>
            </a:r>
            <a:r>
              <a:rPr b="1" i="1" lang="es" sz="155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objetos_2.js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)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63" y="2749725"/>
            <a:ext cx="290512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5188" y="2759213"/>
            <a:ext cx="3054663" cy="22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8276" y="3122101"/>
            <a:ext cx="3234475" cy="6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E8E7E3"/>
                </a:solidFill>
              </a:rPr>
              <a:t>☕</a:t>
            </a:r>
            <a:endParaRPr sz="5000">
              <a:solidFill>
                <a:srgbClr val="E8E7E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/>
        </p:nvSpPr>
        <p:spPr>
          <a:xfrm>
            <a:off x="1365888" y="1959950"/>
            <a:ext cx="62214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7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✨Clases✨</a:t>
            </a:r>
            <a:endParaRPr b="1" sz="17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 txBox="1"/>
          <p:nvPr/>
        </p:nvSpPr>
        <p:spPr>
          <a:xfrm>
            <a:off x="229975" y="247750"/>
            <a:ext cx="5047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Hasta ahora hemos generado algunos objetos como persona o auto, objetos que son diferentes entre </a:t>
            </a: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sí</a:t>
            </a: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650">
                <a:latin typeface="DM Sans"/>
                <a:ea typeface="DM Sans"/>
                <a:cs typeface="DM Sans"/>
                <a:sym typeface="DM Sans"/>
              </a:rPr>
              <a:t>peeeero</a:t>
            </a: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s" sz="1650" u="sng">
                <a:latin typeface="DM Sans"/>
                <a:ea typeface="DM Sans"/>
                <a:cs typeface="DM Sans"/>
                <a:sym typeface="DM Sans"/>
              </a:rPr>
              <a:t>estructura dada por las propiedades</a:t>
            </a: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 es igual. 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3" name="Google Shape;183;p31"/>
          <p:cNvSpPr txBox="1"/>
          <p:nvPr/>
        </p:nvSpPr>
        <p:spPr>
          <a:xfrm>
            <a:off x="5824600" y="106600"/>
            <a:ext cx="3176100" cy="2611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los ejemplos anteriores podemos decir que toda persona cuenta con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537075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👉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Nombre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537075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👉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Edad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537075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👉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DNI (o id)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537075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👉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Vive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45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Y lo que diferencia una persona de otra son los valores que toman estas propiedades.</a:t>
            </a:r>
            <a:endParaRPr sz="1350">
              <a:solidFill>
                <a:srgbClr val="CC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44275" y="1868000"/>
            <a:ext cx="5304000" cy="3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Entonces aparece un concepto interesante, el de </a:t>
            </a:r>
            <a:r>
              <a:rPr b="1" lang="es" sz="1550">
                <a:solidFill>
                  <a:srgbClr val="FF79C6"/>
                </a:solidFill>
                <a:latin typeface="DM Sans"/>
                <a:ea typeface="DM Sans"/>
                <a:cs typeface="DM Sans"/>
                <a:sym typeface="DM Sans"/>
              </a:rPr>
              <a:t>clase </a:t>
            </a:r>
            <a:r>
              <a:rPr b="1"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b="1" lang="es" sz="1550">
                <a:solidFill>
                  <a:srgbClr val="FF79C6"/>
                </a:solidFill>
                <a:latin typeface="DM Sans"/>
                <a:ea typeface="DM Sans"/>
                <a:cs typeface="DM Sans"/>
                <a:sym typeface="DM Sans"/>
              </a:rPr>
              <a:t> class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→ </a:t>
            </a:r>
            <a:r>
              <a:rPr b="1" lang="es" sz="155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la clase o tipo de objeto</a:t>
            </a:r>
            <a:endParaRPr b="1" sz="155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clase del objeto viene definida por las propiedades intrínsecas del mismo objeto, si yo por ejemplo tengo un objeto con las siguientes propiedades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1430724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50"/>
              <a:buFont typeface="DM Sans"/>
              <a:buChar char="👉"/>
            </a:pPr>
            <a:r>
              <a:rPr lang="es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Nombre</a:t>
            </a:r>
            <a:endParaRPr sz="14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1430724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50"/>
              <a:buFont typeface="DM Sans"/>
              <a:buChar char="👉"/>
            </a:pPr>
            <a:r>
              <a:rPr lang="es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Edad</a:t>
            </a:r>
            <a:endParaRPr sz="14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1430724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50"/>
              <a:buFont typeface="DM Sans"/>
              <a:buChar char="👉"/>
            </a:pPr>
            <a:r>
              <a:rPr lang="es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Muerde</a:t>
            </a:r>
            <a:endParaRPr sz="14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1430724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50"/>
              <a:buFont typeface="DM Sans"/>
              <a:buChar char="👉"/>
            </a:pPr>
            <a:r>
              <a:rPr lang="es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Raza</a:t>
            </a:r>
            <a:endParaRPr sz="14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1430724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50"/>
              <a:buFont typeface="DM Sans"/>
              <a:buChar char="👉"/>
            </a:pPr>
            <a:r>
              <a:rPr lang="es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</a:t>
            </a:r>
            <a:endParaRPr sz="14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1430724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50"/>
              <a:buFont typeface="DM Sans"/>
              <a:buChar char="👉"/>
            </a:pPr>
            <a:r>
              <a:rPr lang="es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Vacunado</a:t>
            </a:r>
            <a:endParaRPr sz="14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1430724" lvl="0" marL="457200" marR="0" rtl="0" algn="l">
              <a:spcBef>
                <a:spcPts val="0"/>
              </a:spcBef>
              <a:spcAft>
                <a:spcPts val="1000"/>
              </a:spcAft>
              <a:buClr>
                <a:schemeClr val="accent4"/>
              </a:buClr>
              <a:buSzPts val="1450"/>
              <a:buFont typeface="DM Sans"/>
              <a:buChar char="👉"/>
            </a:pPr>
            <a:r>
              <a:rPr lang="es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Vive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5" name="Google Shape;185;p31"/>
          <p:cNvCxnSpPr/>
          <p:nvPr/>
        </p:nvCxnSpPr>
        <p:spPr>
          <a:xfrm flipH="1" rot="10800000">
            <a:off x="2550675" y="1238800"/>
            <a:ext cx="3106200" cy="8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31"/>
          <p:cNvSpPr txBox="1"/>
          <p:nvPr/>
        </p:nvSpPr>
        <p:spPr>
          <a:xfrm>
            <a:off x="3943625" y="3834600"/>
            <a:ext cx="3000000" cy="63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¿A qué clase podemos decir que pertenece el objeto? 🤔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/>
        </p:nvSpPr>
        <p:spPr>
          <a:xfrm>
            <a:off x="0" y="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en js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60850" y="667150"/>
            <a:ext cx="90831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Tanto en js como en otros lenguajes de 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programación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(que incluyen objetos) </a:t>
            </a:r>
            <a:r>
              <a:rPr b="1" lang="es" sz="1450">
                <a:latin typeface="DM Sans"/>
                <a:ea typeface="DM Sans"/>
                <a:cs typeface="DM Sans"/>
                <a:sym typeface="DM Sans"/>
              </a:rPr>
              <a:t>las clases son un molde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para generar objetos que justamente, son de una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cl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ase o tipo en particular! 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Entonces en </a:t>
            </a:r>
            <a:r>
              <a:rPr lang="es" sz="1450" u="sng">
                <a:latin typeface="DM Sans"/>
                <a:ea typeface="DM Sans"/>
                <a:cs typeface="DM Sans"/>
                <a:sym typeface="DM Sans"/>
              </a:rPr>
              <a:t>vez de armar un objeto a mano como </a:t>
            </a:r>
            <a:r>
              <a:rPr lang="es" sz="1450" u="sng">
                <a:latin typeface="DM Sans"/>
                <a:ea typeface="DM Sans"/>
                <a:cs typeface="DM Sans"/>
                <a:sym typeface="DM Sans"/>
              </a:rPr>
              <a:t>veníamos</a:t>
            </a:r>
            <a:r>
              <a:rPr lang="es" sz="1450" u="sng">
                <a:latin typeface="DM Sans"/>
                <a:ea typeface="DM Sans"/>
                <a:cs typeface="DM Sans"/>
                <a:sym typeface="DM Sans"/>
              </a:rPr>
              <a:t> haciendo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(</a:t>
            </a:r>
            <a:r>
              <a:rPr b="1" lang="es" sz="1450">
                <a:latin typeface="DM Sans"/>
                <a:ea typeface="DM Sans"/>
                <a:cs typeface="DM Sans"/>
                <a:sym typeface="DM Sans"/>
              </a:rPr>
              <a:t>objetos literales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), podemos crear un molde que nos </a:t>
            </a:r>
            <a:r>
              <a:rPr b="1" lang="es" sz="145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facilite generar objetos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que cuenten con la misma estructura.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323" y="2056050"/>
            <a:ext cx="2004640" cy="212318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/>
        </p:nvSpPr>
        <p:spPr>
          <a:xfrm>
            <a:off x="169675" y="4416900"/>
            <a:ext cx="4119900" cy="63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</a:t>
            </a:r>
            <a:r>
              <a:rPr lang="es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programación</a:t>
            </a:r>
            <a:r>
              <a:rPr lang="es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decimos que estos objetos se </a:t>
            </a:r>
            <a:r>
              <a:rPr b="1" lang="es" sz="145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instancian </a:t>
            </a:r>
            <a:r>
              <a:rPr lang="es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partir de una clase</a:t>
            </a:r>
            <a:endParaRPr sz="1450"/>
          </a:p>
        </p:txBody>
      </p:sp>
      <p:sp>
        <p:nvSpPr>
          <p:cNvPr id="196" name="Google Shape;196;p32"/>
          <p:cNvSpPr/>
          <p:nvPr/>
        </p:nvSpPr>
        <p:spPr>
          <a:xfrm>
            <a:off x="1238621" y="2294805"/>
            <a:ext cx="1249200" cy="992400"/>
          </a:xfrm>
          <a:prstGeom prst="ellipse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/>
          <p:nvPr/>
        </p:nvSpPr>
        <p:spPr>
          <a:xfrm>
            <a:off x="1822779" y="3287202"/>
            <a:ext cx="1249200" cy="992400"/>
          </a:xfrm>
          <a:prstGeom prst="ellipse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2017" y="1947400"/>
            <a:ext cx="4461983" cy="31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75" y="1267200"/>
            <a:ext cx="3887925" cy="27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 txBox="1"/>
          <p:nvPr/>
        </p:nvSpPr>
        <p:spPr>
          <a:xfrm>
            <a:off x="213500" y="147425"/>
            <a:ext cx="80283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Vamos procesando </a:t>
            </a:r>
            <a:r>
              <a:rPr b="1" lang="es" sz="3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tranquilamente</a:t>
            </a:r>
            <a:endParaRPr b="1" sz="2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4250875" y="1150425"/>
            <a:ext cx="4711200" cy="1339200"/>
          </a:xfrm>
          <a:prstGeom prst="rect">
            <a:avLst/>
          </a:prstGeom>
          <a:noFill/>
          <a:ln cap="flat" cmpd="sng" w="28575">
            <a:solidFill>
              <a:srgbClr val="4D7E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</a:t>
            </a:r>
            <a:r>
              <a:rPr b="1"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instanciar </a:t>
            </a: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objeto de una clase específica, usamos la palabra reservada </a:t>
            </a:r>
            <a:r>
              <a:rPr b="1" lang="es" sz="1500">
                <a:solidFill>
                  <a:srgbClr val="4D7EF5"/>
                </a:solidFill>
                <a:latin typeface="DM Sans"/>
                <a:ea typeface="DM Sans"/>
                <a:cs typeface="DM Sans"/>
                <a:sym typeface="DM Sans"/>
              </a:rPr>
              <a:t>new</a:t>
            </a: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25927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Esto hace referencia a que nosotros vamos a “obtener” un </a:t>
            </a:r>
            <a:r>
              <a:rPr b="1" lang="es" sz="1500">
                <a:solidFill>
                  <a:srgbClr val="4D7EF5"/>
                </a:solidFill>
                <a:latin typeface="DM Sans"/>
                <a:ea typeface="DM Sans"/>
                <a:cs typeface="DM Sans"/>
                <a:sym typeface="DM Sans"/>
              </a:rPr>
              <a:t>nuevo </a:t>
            </a:r>
            <a:r>
              <a:rPr b="1"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de nuestro molde</a:t>
            </a:r>
            <a:endParaRPr b="1" sz="1500"/>
          </a:p>
        </p:txBody>
      </p:sp>
      <p:sp>
        <p:nvSpPr>
          <p:cNvPr id="207" name="Google Shape;207;p33"/>
          <p:cNvSpPr/>
          <p:nvPr/>
        </p:nvSpPr>
        <p:spPr>
          <a:xfrm>
            <a:off x="1577415" y="3386548"/>
            <a:ext cx="2151600" cy="611400"/>
          </a:xfrm>
          <a:prstGeom prst="rect">
            <a:avLst/>
          </a:prstGeom>
          <a:noFill/>
          <a:ln cap="flat" cmpd="sng" w="28575">
            <a:solidFill>
              <a:srgbClr val="FF79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3"/>
          <p:cNvSpPr txBox="1"/>
          <p:nvPr/>
        </p:nvSpPr>
        <p:spPr>
          <a:xfrm>
            <a:off x="4251000" y="2674125"/>
            <a:ext cx="4711200" cy="1800900"/>
          </a:xfrm>
          <a:prstGeom prst="rect">
            <a:avLst/>
          </a:prstGeom>
          <a:noFill/>
          <a:ln cap="flat" cmpd="sng" w="28575">
            <a:solidFill>
              <a:srgbClr val="FF79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5927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Aquí la clase pareciera que es una función, y en realidad . . . si es una función! Pero lo que sucede es que la clase llama a la </a:t>
            </a:r>
            <a:r>
              <a:rPr b="1" lang="es" sz="1500">
                <a:solidFill>
                  <a:srgbClr val="FF00FF"/>
                </a:solidFill>
                <a:latin typeface="DM Sans"/>
                <a:ea typeface="DM Sans"/>
                <a:cs typeface="DM Sans"/>
                <a:sym typeface="DM Sans"/>
              </a:rPr>
              <a:t>función constructora</a:t>
            </a: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(la que nos va a construir el objeto)</a:t>
            </a:r>
            <a:endParaRPr b="1"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25927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25927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función constructora usa los parámetros para darle valor a las propiedades del objeto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9" name="Google Shape;209;p33"/>
          <p:cNvSpPr/>
          <p:nvPr/>
        </p:nvSpPr>
        <p:spPr>
          <a:xfrm>
            <a:off x="510683" y="1904774"/>
            <a:ext cx="2824800" cy="195600"/>
          </a:xfrm>
          <a:prstGeom prst="rect">
            <a:avLst/>
          </a:prstGeom>
          <a:noFill/>
          <a:ln cap="flat" cmpd="sng" w="28575">
            <a:solidFill>
              <a:srgbClr val="FF79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/>
          <p:nvPr/>
        </p:nvSpPr>
        <p:spPr>
          <a:xfrm>
            <a:off x="1272200" y="3386550"/>
            <a:ext cx="305100" cy="611400"/>
          </a:xfrm>
          <a:prstGeom prst="rect">
            <a:avLst/>
          </a:prstGeom>
          <a:noFill/>
          <a:ln cap="flat" cmpd="sng" w="28575">
            <a:solidFill>
              <a:srgbClr val="4D7E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/>
        </p:nvSpPr>
        <p:spPr>
          <a:xfrm>
            <a:off x="46527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N°4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" name="Google Shape;54;p16"/>
          <p:cNvSpPr txBox="1"/>
          <p:nvPr/>
        </p:nvSpPr>
        <p:spPr>
          <a:xfrm>
            <a:off x="465275" y="822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Glosario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" name="Google Shape;55;p16"/>
          <p:cNvSpPr txBox="1"/>
          <p:nvPr/>
        </p:nvSpPr>
        <p:spPr>
          <a:xfrm>
            <a:off x="465275" y="1788450"/>
            <a:ext cx="3834600" cy="25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Parámetros y argumentos: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cuando necesitamos enviarle a la función algún valor o dato para que luego la misma lo utilice en sus operaciones, estamos hablando de los parámetros de la función.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🤔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¿Cual es la diferencia entre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parámetro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argumento?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" name="Google Shape;56;p16"/>
          <p:cNvSpPr txBox="1"/>
          <p:nvPr/>
        </p:nvSpPr>
        <p:spPr>
          <a:xfrm>
            <a:off x="4519500" y="1788450"/>
            <a:ext cx="3834600" cy="3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Scope</a:t>
            </a:r>
            <a:r>
              <a:rPr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la zona del programa en la que se define la variable, el contexto al que pertenece la misma dentro de un algoritmo. JavaScript define dos ámbitos para las variables: global y local.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👉"/>
            </a:pPr>
            <a:r>
              <a:rPr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Variables locales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Se crean y se usan siempre en las funciones.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👉"/>
            </a:pPr>
            <a:r>
              <a:rPr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Variables globales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Se definen fuera de las funciones, y se pueden usar en cualquier lugar del código.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/>
          <p:nvPr/>
        </p:nvSpPr>
        <p:spPr>
          <a:xfrm>
            <a:off x="7059750" y="4520363"/>
            <a:ext cx="2046900" cy="61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25" y="1172213"/>
            <a:ext cx="3887925" cy="27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/>
          <p:nvPr/>
        </p:nvSpPr>
        <p:spPr>
          <a:xfrm>
            <a:off x="1086925" y="1996699"/>
            <a:ext cx="791100" cy="5742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4439350" y="369300"/>
            <a:ext cx="4522800" cy="440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0183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Finalmente, se ha llamado a la 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función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constructora y esta ya tiene los valores de los 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parámetros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es la hora de crear nuestro objeto.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101832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Pero vamos a crear </a:t>
            </a:r>
            <a:r>
              <a:rPr b="1"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objeto por 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línea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para entender la secuencia, nos metemos en la mente del molde.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457200" marR="101832" rtl="0" algn="l">
              <a:spcBef>
                <a:spcPts val="1000"/>
              </a:spcBef>
              <a:spcAft>
                <a:spcPts val="0"/>
              </a:spcAft>
              <a:buSzPts val="1550"/>
              <a:buFont typeface="DM Sans"/>
              <a:buAutoNum type="arabicPeriod"/>
            </a:pP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Viene la 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función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constructora y me da los ingredientes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457200" marR="101832" rtl="0" algn="l">
              <a:spcBef>
                <a:spcPts val="1000"/>
              </a:spcBef>
              <a:spcAft>
                <a:spcPts val="0"/>
              </a:spcAft>
              <a:buSzPts val="1550"/>
              <a:buFont typeface="DM Sans"/>
              <a:buAutoNum type="arabicPeriod"/>
            </a:pP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Yo como molde uso los ingredientes para </a:t>
            </a:r>
            <a:r>
              <a:rPr b="1" lang="es" sz="155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ESTE 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(este pastel en particular)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457200" marR="101832" rtl="0" algn="l">
              <a:spcBef>
                <a:spcPts val="1000"/>
              </a:spcBef>
              <a:spcAft>
                <a:spcPts val="0"/>
              </a:spcAft>
              <a:buSzPts val="1550"/>
              <a:buFont typeface="DM Sans"/>
              <a:buAutoNum type="arabicPeriod"/>
            </a:pP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Finalmente se lo doy a js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101832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ahí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viene la palabra </a:t>
            </a:r>
            <a:r>
              <a:rPr b="1" lang="es" sz="155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.this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ya que hace referencia al objeto que se 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está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“moldeando” (instanciando)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ese momento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76" y="885589"/>
            <a:ext cx="2326686" cy="156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826" y="851202"/>
            <a:ext cx="3061819" cy="16297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5" name="Google Shape;225;p35"/>
          <p:cNvGraphicFramePr/>
          <p:nvPr/>
        </p:nvGraphicFramePr>
        <p:xfrm>
          <a:off x="475500" y="2717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{B4059BCF-2FDB-4F3A-ADEA-77F7D245212F}</a:tableStyleId>
              </a:tblPr>
              <a:tblGrid>
                <a:gridCol w="2488450"/>
                <a:gridCol w="2488450"/>
                <a:gridCol w="2488450"/>
              </a:tblGrid>
              <a:tr h="28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Marca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DEFC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Renault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Ferrari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8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Modelo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DEFC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Twingo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Roma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8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Potencia [CV]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DEFC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75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620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8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Precio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DEFC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25 790 €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3 horas trabajando como tutor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8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Color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DEFC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Azul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Rojo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8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Nivel de facha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DEFC5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Depende del color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sp>
        <p:nvSpPr>
          <p:cNvPr id="226" name="Google Shape;226;p35"/>
          <p:cNvSpPr txBox="1"/>
          <p:nvPr/>
        </p:nvSpPr>
        <p:spPr>
          <a:xfrm>
            <a:off x="377475" y="3810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Practiquemos 💪💪💪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/>
        </p:nvSpPr>
        <p:spPr>
          <a:xfrm>
            <a:off x="1461288" y="2202300"/>
            <a:ext cx="62214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9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Métodos</a:t>
            </a:r>
            <a:endParaRPr b="1" sz="49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/>
        </p:nvSpPr>
        <p:spPr>
          <a:xfrm>
            <a:off x="299950" y="98825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Métodos en objetos JS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244450" y="985925"/>
            <a:ext cx="8478300" cy="3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Podemos decir que las propiedades son las variables de un objeto, recordemos las </a:t>
            </a: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características</a:t>
            </a: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 de una variable</a:t>
            </a:r>
            <a:endParaRPr sz="1750">
              <a:latin typeface="DM Sans"/>
              <a:ea typeface="DM Sans"/>
              <a:cs typeface="DM Sans"/>
              <a:sym typeface="DM Sans"/>
            </a:endParaRPr>
          </a:p>
          <a:p>
            <a:pPr indent="-339725" lvl="0" marL="914400" marR="0" rtl="0" algn="l">
              <a:spcBef>
                <a:spcPts val="1000"/>
              </a:spcBef>
              <a:spcAft>
                <a:spcPts val="0"/>
              </a:spcAft>
              <a:buSzPts val="1750"/>
              <a:buFont typeface="DM Sans"/>
              <a:buChar char="👉"/>
            </a:pP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Pueden tener cualquier nombre</a:t>
            </a:r>
            <a:endParaRPr sz="1750">
              <a:latin typeface="DM Sans"/>
              <a:ea typeface="DM Sans"/>
              <a:cs typeface="DM Sans"/>
              <a:sym typeface="DM Sans"/>
            </a:endParaRPr>
          </a:p>
          <a:p>
            <a:pPr indent="-339725" lvl="0" marL="914400" marR="0" rtl="0" algn="l">
              <a:spcBef>
                <a:spcPts val="0"/>
              </a:spcBef>
              <a:spcAft>
                <a:spcPts val="0"/>
              </a:spcAft>
              <a:buSzPts val="1750"/>
              <a:buFont typeface="DM Sans"/>
              <a:buChar char="👉"/>
            </a:pP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Le podemos cambiar el valor</a:t>
            </a:r>
            <a:endParaRPr sz="1750">
              <a:latin typeface="DM Sans"/>
              <a:ea typeface="DM Sans"/>
              <a:cs typeface="DM Sans"/>
              <a:sym typeface="DM Sans"/>
            </a:endParaRPr>
          </a:p>
          <a:p>
            <a:pPr indent="-339725" lvl="0" marL="914400" marR="0" rtl="0" algn="l">
              <a:spcBef>
                <a:spcPts val="0"/>
              </a:spcBef>
              <a:spcAft>
                <a:spcPts val="0"/>
              </a:spcAft>
              <a:buSzPts val="1750"/>
              <a:buFont typeface="DM Sans"/>
              <a:buChar char="👉"/>
            </a:pP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Pueden ser indefinidas y luego definirlas</a:t>
            </a:r>
            <a:endParaRPr sz="1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478312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Ahora toca introducir los </a:t>
            </a:r>
            <a:r>
              <a:rPr b="1" lang="es" sz="1750">
                <a:latin typeface="DM Sans"/>
                <a:ea typeface="DM Sans"/>
                <a:cs typeface="DM Sans"/>
                <a:sym typeface="DM Sans"/>
              </a:rPr>
              <a:t>métodos</a:t>
            </a: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, que son </a:t>
            </a:r>
            <a:r>
              <a:rPr i="1" lang="es" sz="1750">
                <a:solidFill>
                  <a:srgbClr val="4D7EF5"/>
                </a:solidFill>
                <a:latin typeface="DM Sans"/>
                <a:ea typeface="DM Sans"/>
                <a:cs typeface="DM Sans"/>
                <a:sym typeface="DM Sans"/>
              </a:rPr>
              <a:t>las funciones propias de un objeto</a:t>
            </a: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4783122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50">
                <a:latin typeface="DM Sans"/>
                <a:ea typeface="DM Sans"/>
                <a:cs typeface="DM Sans"/>
                <a:sym typeface="DM Sans"/>
              </a:rPr>
              <a:t>Nosotros ya usamos algunos de ellos sin identificar que </a:t>
            </a:r>
            <a:r>
              <a:rPr lang="es" sz="1850">
                <a:latin typeface="DM Sans"/>
                <a:ea typeface="DM Sans"/>
                <a:cs typeface="DM Sans"/>
                <a:sym typeface="DM Sans"/>
              </a:rPr>
              <a:t>tratábamos</a:t>
            </a:r>
            <a:r>
              <a:rPr lang="es" sz="1850">
                <a:latin typeface="DM Sans"/>
                <a:ea typeface="DM Sans"/>
                <a:cs typeface="DM Sans"/>
                <a:sym typeface="DM Sans"/>
              </a:rPr>
              <a:t> con objetos! 😯</a:t>
            </a:r>
            <a:endParaRPr sz="18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475" y="2738500"/>
            <a:ext cx="4897850" cy="22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/>
        </p:nvSpPr>
        <p:spPr>
          <a:xfrm>
            <a:off x="346500" y="98825"/>
            <a:ext cx="525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Métodos en clases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4" name="Google Shape;244;p38"/>
          <p:cNvSpPr txBox="1"/>
          <p:nvPr/>
        </p:nvSpPr>
        <p:spPr>
          <a:xfrm>
            <a:off x="5740075" y="711538"/>
            <a:ext cx="31515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Así</a:t>
            </a: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 como las propiedades son </a:t>
            </a: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intrínsecas</a:t>
            </a: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 del propio objeto, los </a:t>
            </a: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métodos</a:t>
            </a: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también</a:t>
            </a: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 lo son, es decir, el </a:t>
            </a:r>
            <a:r>
              <a:rPr b="1" lang="es" sz="1650">
                <a:latin typeface="DM Sans"/>
                <a:ea typeface="DM Sans"/>
                <a:cs typeface="DM Sans"/>
                <a:sym typeface="DM Sans"/>
              </a:rPr>
              <a:t>método</a:t>
            </a:r>
            <a:r>
              <a:rPr b="1" lang="es" sz="1650">
                <a:latin typeface="DM Sans"/>
                <a:ea typeface="DM Sans"/>
                <a:cs typeface="DM Sans"/>
                <a:sym typeface="DM Sans"/>
              </a:rPr>
              <a:t> hace referencia al tipo de clase.</a:t>
            </a:r>
            <a:endParaRPr b="1" sz="16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Por ejemplo, no podemos declarar un </a:t>
            </a: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método</a:t>
            </a: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 que sea volar en una persona.</a:t>
            </a:r>
            <a:endParaRPr sz="16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👈 </a:t>
            </a: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Aquí</a:t>
            </a: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 vemos el uso de this fuera del constructor, ese this hace referencia al propio objeto instanciado para usarse dentro del alert</a:t>
            </a:r>
            <a:endParaRPr sz="16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5" name="Google Shape;2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00" y="875425"/>
            <a:ext cx="5249941" cy="411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/>
        </p:nvSpPr>
        <p:spPr>
          <a:xfrm>
            <a:off x="1348100" y="3359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Practiquemos 💪💪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2" name="Google Shape;252;p39"/>
          <p:cNvSpPr txBox="1"/>
          <p:nvPr/>
        </p:nvSpPr>
        <p:spPr>
          <a:xfrm>
            <a:off x="593150" y="1168400"/>
            <a:ext cx="7683300" cy="3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Armar una carrera entre twingo y el ferrari, donde</a:t>
            </a:r>
            <a:endParaRPr sz="1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DM Sans"/>
              <a:buAutoNum type="arabicPeriod"/>
            </a:pPr>
            <a: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Los coches tienen una propiedad con la cantidad de gasolina a </a:t>
            </a:r>
            <a: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disposición</a:t>
            </a:r>
            <a:endParaRPr sz="1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DM Sans"/>
              <a:buAutoNum type="arabicPeriod"/>
            </a:pPr>
            <a: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Según</a:t>
            </a:r>
            <a: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la cantidad de gasolina, se calcula la distancia </a:t>
            </a:r>
            <a: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máxima</a:t>
            </a:r>
            <a: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a la que </a:t>
            </a:r>
            <a: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llegan</a:t>
            </a:r>
            <a:endParaRPr sz="1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DM Sans"/>
              <a:buAutoNum type="arabicPeriod"/>
            </a:pPr>
            <a: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Los coches tienen un </a:t>
            </a:r>
            <a: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método</a:t>
            </a:r>
            <a: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llamado turbo el cual tiene un 30% de probabilidad de dar un impulso y llegar un 10% </a:t>
            </a:r>
            <a: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más</a:t>
            </a:r>
            <a: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lejos cuando </a:t>
            </a:r>
            <a: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están</a:t>
            </a:r>
            <a: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en carrera</a:t>
            </a:r>
            <a:endParaRPr sz="1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914400" rtl="0" algn="l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400"/>
              <a:buFont typeface="DM Sans"/>
              <a:buAutoNum type="arabicPeriod"/>
            </a:pPr>
            <a:r>
              <a:rPr lang="es" sz="1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Usar el turbo da un 3% de probabilidad acumulativo de que el coche explote</a:t>
            </a:r>
            <a:endParaRPr b="1" sz="28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3" name="Google Shape;253;p39"/>
          <p:cNvGrpSpPr/>
          <p:nvPr/>
        </p:nvGrpSpPr>
        <p:grpSpPr>
          <a:xfrm>
            <a:off x="376301" y="266623"/>
            <a:ext cx="738900" cy="738900"/>
            <a:chOff x="473351" y="619523"/>
            <a:chExt cx="738900" cy="738900"/>
          </a:xfrm>
        </p:grpSpPr>
        <p:sp>
          <p:nvSpPr>
            <p:cNvPr id="254" name="Google Shape;254;p3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5" name="Google Shape;255;p39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CONCEPTOS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2" name="Google Shape;262;p40"/>
          <p:cNvSpPr/>
          <p:nvPr/>
        </p:nvSpPr>
        <p:spPr>
          <a:xfrm>
            <a:off x="3781428" y="978652"/>
            <a:ext cx="1233300" cy="448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Definición y utilidad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p40"/>
          <p:cNvSpPr/>
          <p:nvPr/>
        </p:nvSpPr>
        <p:spPr>
          <a:xfrm>
            <a:off x="588525" y="1453684"/>
            <a:ext cx="1399200" cy="5802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Objetos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4" name="Google Shape;264;p40"/>
          <p:cNvSpPr/>
          <p:nvPr/>
        </p:nvSpPr>
        <p:spPr>
          <a:xfrm>
            <a:off x="1635818" y="3980863"/>
            <a:ext cx="1399200" cy="27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Métodos en JS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5" name="Google Shape;265;p40"/>
          <p:cNvSpPr/>
          <p:nvPr/>
        </p:nvSpPr>
        <p:spPr>
          <a:xfrm>
            <a:off x="3382025" y="3972075"/>
            <a:ext cx="2116800" cy="27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Operadores con objetos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6" name="Google Shape;266;p40"/>
          <p:cNvSpPr/>
          <p:nvPr/>
        </p:nvSpPr>
        <p:spPr>
          <a:xfrm>
            <a:off x="5866315" y="3972073"/>
            <a:ext cx="1399200" cy="27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Validar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7" name="Google Shape;267;p40"/>
          <p:cNvSpPr/>
          <p:nvPr/>
        </p:nvSpPr>
        <p:spPr>
          <a:xfrm>
            <a:off x="3781428" y="2193466"/>
            <a:ext cx="1233300" cy="448200"/>
          </a:xfrm>
          <a:prstGeom prst="rect">
            <a:avLst/>
          </a:prstGeom>
          <a:solidFill>
            <a:srgbClr val="393B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Función constructora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8" name="Google Shape;268;p40"/>
          <p:cNvSpPr/>
          <p:nvPr/>
        </p:nvSpPr>
        <p:spPr>
          <a:xfrm>
            <a:off x="3781428" y="1524467"/>
            <a:ext cx="1233300" cy="448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Propiedades y valores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69" name="Google Shape;269;p40"/>
          <p:cNvCxnSpPr>
            <a:stCxn id="263" idx="3"/>
            <a:endCxn id="267" idx="1"/>
          </p:cNvCxnSpPr>
          <p:nvPr/>
        </p:nvCxnSpPr>
        <p:spPr>
          <a:xfrm>
            <a:off x="1987725" y="1743784"/>
            <a:ext cx="1793700" cy="6738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70" name="Google Shape;270;p40"/>
          <p:cNvCxnSpPr>
            <a:stCxn id="263" idx="3"/>
            <a:endCxn id="262" idx="1"/>
          </p:cNvCxnSpPr>
          <p:nvPr/>
        </p:nvCxnSpPr>
        <p:spPr>
          <a:xfrm flipH="1" rot="10800000">
            <a:off x="1987725" y="1202884"/>
            <a:ext cx="1793700" cy="540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71" name="Google Shape;271;p40"/>
          <p:cNvCxnSpPr>
            <a:stCxn id="263" idx="3"/>
            <a:endCxn id="268" idx="1"/>
          </p:cNvCxnSpPr>
          <p:nvPr/>
        </p:nvCxnSpPr>
        <p:spPr>
          <a:xfrm>
            <a:off x="1987725" y="1743784"/>
            <a:ext cx="1793700" cy="48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272" name="Google Shape;272;p40" title="ícono de mapa de contenido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0"/>
          <p:cNvSpPr/>
          <p:nvPr/>
        </p:nvSpPr>
        <p:spPr>
          <a:xfrm>
            <a:off x="6500149" y="1666375"/>
            <a:ext cx="1144800" cy="448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Constructor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4" name="Google Shape;274;p40"/>
          <p:cNvSpPr/>
          <p:nvPr/>
        </p:nvSpPr>
        <p:spPr>
          <a:xfrm>
            <a:off x="6500149" y="2212200"/>
            <a:ext cx="1144800" cy="448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Instrucción NEW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75" name="Google Shape;275;p40"/>
          <p:cNvCxnSpPr>
            <a:endCxn id="276" idx="1"/>
          </p:cNvCxnSpPr>
          <p:nvPr/>
        </p:nvCxnSpPr>
        <p:spPr>
          <a:xfrm>
            <a:off x="5014849" y="2434325"/>
            <a:ext cx="1485300" cy="609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77" name="Google Shape;277;p40"/>
          <p:cNvCxnSpPr>
            <a:endCxn id="273" idx="1"/>
          </p:cNvCxnSpPr>
          <p:nvPr/>
        </p:nvCxnSpPr>
        <p:spPr>
          <a:xfrm flipH="1" rot="10800000">
            <a:off x="5014849" y="1890475"/>
            <a:ext cx="1485300" cy="543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78" name="Google Shape;278;p40"/>
          <p:cNvCxnSpPr>
            <a:endCxn id="274" idx="1"/>
          </p:cNvCxnSpPr>
          <p:nvPr/>
        </p:nvCxnSpPr>
        <p:spPr>
          <a:xfrm>
            <a:off x="5014849" y="2434500"/>
            <a:ext cx="1485300" cy="1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79" name="Google Shape;279;p40"/>
          <p:cNvCxnSpPr>
            <a:stCxn id="263" idx="3"/>
            <a:endCxn id="280" idx="1"/>
          </p:cNvCxnSpPr>
          <p:nvPr/>
        </p:nvCxnSpPr>
        <p:spPr>
          <a:xfrm>
            <a:off x="1987725" y="1743784"/>
            <a:ext cx="1793700" cy="1383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80" name="Google Shape;280;p40"/>
          <p:cNvSpPr/>
          <p:nvPr/>
        </p:nvSpPr>
        <p:spPr>
          <a:xfrm>
            <a:off x="3781425" y="2790725"/>
            <a:ext cx="1326900" cy="673800"/>
          </a:xfrm>
          <a:prstGeom prst="rect">
            <a:avLst/>
          </a:prstGeom>
          <a:solidFill>
            <a:srgbClr val="393B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Métodos de objetos y funciones en JS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81" name="Google Shape;281;p40"/>
          <p:cNvCxnSpPr>
            <a:stCxn id="280" idx="2"/>
            <a:endCxn id="265" idx="0"/>
          </p:cNvCxnSpPr>
          <p:nvPr/>
        </p:nvCxnSpPr>
        <p:spPr>
          <a:xfrm flipH="1">
            <a:off x="4440375" y="3464525"/>
            <a:ext cx="4500" cy="507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82" name="Google Shape;282;p40"/>
          <p:cNvCxnSpPr/>
          <p:nvPr/>
        </p:nvCxnSpPr>
        <p:spPr>
          <a:xfrm>
            <a:off x="2325150" y="3663875"/>
            <a:ext cx="4183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40"/>
          <p:cNvCxnSpPr/>
          <p:nvPr/>
        </p:nvCxnSpPr>
        <p:spPr>
          <a:xfrm>
            <a:off x="2335425" y="3672675"/>
            <a:ext cx="0" cy="299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84" name="Google Shape;284;p40"/>
          <p:cNvCxnSpPr/>
          <p:nvPr/>
        </p:nvCxnSpPr>
        <p:spPr>
          <a:xfrm>
            <a:off x="6500150" y="3672675"/>
            <a:ext cx="0" cy="299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76" name="Google Shape;276;p40"/>
          <p:cNvSpPr/>
          <p:nvPr/>
        </p:nvSpPr>
        <p:spPr>
          <a:xfrm>
            <a:off x="6500149" y="2819225"/>
            <a:ext cx="1144800" cy="448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Uso del THIS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/>
        </p:nvSpPr>
        <p:spPr>
          <a:xfrm>
            <a:off x="4597450" y="133025"/>
            <a:ext cx="4240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bjetos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Resumen</a:t>
            </a:r>
            <a:endParaRPr b="1" sz="4000">
              <a:solidFill>
                <a:schemeClr val="dk1"/>
              </a:solidFill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973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1"/>
          <p:cNvSpPr txBox="1"/>
          <p:nvPr/>
        </p:nvSpPr>
        <p:spPr>
          <a:xfrm>
            <a:off x="806156" y="2264828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2" name="Google Shape;292;p41"/>
          <p:cNvPicPr preferRelativeResize="0"/>
          <p:nvPr/>
        </p:nvPicPr>
        <p:blipFill rotWithShape="1">
          <a:blip r:embed="rId4">
            <a:alphaModFix/>
          </a:blip>
          <a:srcRect b="11010" l="0" r="0" t="11010"/>
          <a:stretch/>
        </p:blipFill>
        <p:spPr>
          <a:xfrm>
            <a:off x="0" y="0"/>
            <a:ext cx="439622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 txBox="1"/>
          <p:nvPr/>
        </p:nvSpPr>
        <p:spPr>
          <a:xfrm>
            <a:off x="4641550" y="1481250"/>
            <a:ext cx="43326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450"/>
              <a:buFont typeface="DM Sans"/>
              <a:buChar char="👉"/>
            </a:pPr>
            <a:r>
              <a:rPr lang="es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objetos tienen propiedades y métodos.</a:t>
            </a:r>
            <a:endParaRPr sz="14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067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450"/>
              <a:buFont typeface="DM Sans"/>
              <a:buChar char="👉"/>
            </a:pPr>
            <a:r>
              <a:rPr lang="es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 constructor de un objeto sirve para crear el mismo y asignarle sus propiedades. Permite crear varios objetos usando el mismo constructor.</a:t>
            </a:r>
            <a:endParaRPr sz="14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067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450"/>
              <a:buFont typeface="DM Sans"/>
              <a:buChar char="👉"/>
            </a:pPr>
            <a:r>
              <a:rPr lang="es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funciones de JS son generalmente de acceso global y los métodos son únicamente utilizados para ser invocados por los objetos que lo contienen.</a:t>
            </a:r>
            <a:endParaRPr sz="14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0675" lvl="0" marL="457200" rtl="0" algn="l"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450"/>
              <a:buFont typeface="DM Sans"/>
              <a:buChar char="👉"/>
            </a:pPr>
            <a:r>
              <a:rPr lang="es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clases son otra forma de crear objetos personalizados en JS.</a:t>
            </a:r>
            <a:endParaRPr sz="14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04" name="Google Shape;304;p43"/>
          <p:cNvGrpSpPr/>
          <p:nvPr/>
        </p:nvGrpSpPr>
        <p:grpSpPr>
          <a:xfrm>
            <a:off x="457358" y="468285"/>
            <a:ext cx="431074" cy="431074"/>
            <a:chOff x="4202550" y="994173"/>
            <a:chExt cx="738900" cy="738900"/>
          </a:xfrm>
        </p:grpSpPr>
        <p:sp>
          <p:nvSpPr>
            <p:cNvPr id="305" name="Google Shape;305;p43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306" name="Google Shape;306;p43" title="ícono de material ampliad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43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8" name="Google Shape;308;p43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i="1" sz="11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9" name="Google Shape;309;p43"/>
          <p:cNvSpPr txBox="1"/>
          <p:nvPr/>
        </p:nvSpPr>
        <p:spPr>
          <a:xfrm>
            <a:off x="457350" y="2068875"/>
            <a:ext cx="38346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Objetos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Los apuntes de Majo (Página 25 a 30).</a:t>
            </a: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 lo explico con gatitos</a:t>
            </a: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0" name="Google Shape;310;p43"/>
          <p:cNvSpPr txBox="1"/>
          <p:nvPr/>
        </p:nvSpPr>
        <p:spPr>
          <a:xfrm>
            <a:off x="4546475" y="1981350"/>
            <a:ext cx="38346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Documentación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Documentació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7"/>
              </a:rPr>
              <a:t>n Objetos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8"/>
              </a:rPr>
              <a:t>Document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9"/>
              </a:rPr>
              <a:t>ación Clases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10"/>
              </a:rPr>
              <a:t>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Objetos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" name="Google Shape;62;p17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05.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JAVASCRIPT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6" name="Google Shape;316;p44"/>
          <p:cNvSpPr txBox="1"/>
          <p:nvPr/>
        </p:nvSpPr>
        <p:spPr>
          <a:xfrm>
            <a:off x="2109143" y="2660888"/>
            <a:ext cx="49257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Objetos.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Constructor y new.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Métodos y propiedades.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7" title="Hashtag &quot;democratizando la educación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8" name="Google Shape;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438" y="13084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8"/>
          <p:cNvSpPr txBox="1"/>
          <p:nvPr/>
        </p:nvSpPr>
        <p:spPr>
          <a:xfrm>
            <a:off x="2690561" y="121478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Comprender qué es un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objeto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JavaScript y cómo se usa.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" name="Google Shape;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19418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8"/>
          <p:cNvSpPr txBox="1"/>
          <p:nvPr/>
        </p:nvSpPr>
        <p:spPr>
          <a:xfrm>
            <a:off x="2690561" y="184416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Objetos literales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038" y="25958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/>
          <p:nvPr/>
        </p:nvSpPr>
        <p:spPr>
          <a:xfrm>
            <a:off x="2690561" y="24904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Uso de objetos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" name="Google Shape;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33385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/>
          <p:nvPr/>
        </p:nvSpPr>
        <p:spPr>
          <a:xfrm>
            <a:off x="2690550" y="322818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Class o clases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6" name="Google Shape;76;p18"/>
          <p:cNvCxnSpPr>
            <a:stCxn id="68" idx="2"/>
            <a:endCxn id="70" idx="0"/>
          </p:cNvCxnSpPr>
          <p:nvPr/>
        </p:nvCxnSpPr>
        <p:spPr>
          <a:xfrm flipH="1" rot="-5400000">
            <a:off x="2052975" y="1723412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8"/>
          <p:cNvCxnSpPr>
            <a:stCxn id="70" idx="2"/>
          </p:cNvCxnSpPr>
          <p:nvPr/>
        </p:nvCxnSpPr>
        <p:spPr>
          <a:xfrm flipH="1" rot="-5400000">
            <a:off x="2028225" y="2381262"/>
            <a:ext cx="486600" cy="1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8"/>
          <p:cNvCxnSpPr>
            <a:stCxn id="72" idx="2"/>
            <a:endCxn id="74" idx="0"/>
          </p:cNvCxnSpPr>
          <p:nvPr/>
        </p:nvCxnSpPr>
        <p:spPr>
          <a:xfrm rot="5400000">
            <a:off x="1998225" y="3065237"/>
            <a:ext cx="545700" cy="9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3933163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8"/>
          <p:cNvCxnSpPr>
            <a:stCxn id="74" idx="2"/>
            <a:endCxn id="79" idx="0"/>
          </p:cNvCxnSpPr>
          <p:nvPr/>
        </p:nvCxnSpPr>
        <p:spPr>
          <a:xfrm flipH="1" rot="-5400000">
            <a:off x="2072175" y="3734012"/>
            <a:ext cx="3975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8"/>
          <p:cNvSpPr txBox="1"/>
          <p:nvPr/>
        </p:nvSpPr>
        <p:spPr>
          <a:xfrm>
            <a:off x="2690550" y="37905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Métodos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de objetos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1339875" y="20900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 y el famoso POO (OOP)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/>
        </p:nvSpPr>
        <p:spPr>
          <a:xfrm>
            <a:off x="4272300" y="140375"/>
            <a:ext cx="43962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un objeto?</a:t>
            </a:r>
            <a:endParaRPr b="1" sz="3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" name="Google Shape;92;p20"/>
          <p:cNvSpPr txBox="1"/>
          <p:nvPr/>
        </p:nvSpPr>
        <p:spPr>
          <a:xfrm>
            <a:off x="4203925" y="856675"/>
            <a:ext cx="4876200" cy="4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Podemos decir que, cualquier cosa es un objeto, no? Y efectivamente, cualquier cosa (excepto los seres vivos) se puede considerar como un objeto,  desde un 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lápiz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hasta un 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avión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de pasajeros. 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Lo que diferencia un objeto de otro objeto son sus propiedades, y esto pasa incluso con objetos del mismo tipo por ejemplo un vaso puede tener diferentes colores.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En 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programación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(orientada a objetos), los objetos son </a:t>
            </a:r>
            <a:r>
              <a:rPr b="1" lang="es" sz="155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estructuras ordenadas.</a:t>
            </a:r>
            <a:endParaRPr b="1"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En castellano, son un conjunto de datos de “</a:t>
            </a:r>
            <a:r>
              <a:rPr b="1" lang="es" sz="1550">
                <a:latin typeface="DM Sans"/>
                <a:ea typeface="DM Sans"/>
                <a:cs typeface="DM Sans"/>
                <a:sym typeface="DM Sans"/>
              </a:rPr>
              <a:t>algo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” pero bien ordenado para que al programador le de menos 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estrés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programar.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973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806156" y="2264828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9542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/>
        </p:nvSpPr>
        <p:spPr>
          <a:xfrm>
            <a:off x="0" y="774600"/>
            <a:ext cx="9036000" cy="436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Un </a:t>
            </a:r>
            <a:r>
              <a:rPr b="1" lang="es" sz="155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objeto literal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se declara usando un par de llaves </a:t>
            </a:r>
            <a:r>
              <a:rPr b="1" lang="es" sz="1550">
                <a:latin typeface="DM Sans"/>
                <a:ea typeface="DM Sans"/>
                <a:cs typeface="DM Sans"/>
                <a:sym typeface="DM Sans"/>
              </a:rPr>
              <a:t>{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...</a:t>
            </a:r>
            <a:r>
              <a:rPr b="1" lang="es" sz="1550">
                <a:latin typeface="DM Sans"/>
                <a:ea typeface="DM Sans"/>
                <a:cs typeface="DM Sans"/>
                <a:sym typeface="DM Sans"/>
              </a:rPr>
              <a:t>}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pero ojo 👀! No confundir con lo que vimos la clase anterior, 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aquí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este par de llaves </a:t>
            </a:r>
            <a:r>
              <a:rPr b="1" lang="es" sz="1550">
                <a:latin typeface="DM Sans"/>
                <a:ea typeface="DM Sans"/>
                <a:cs typeface="DM Sans"/>
                <a:sym typeface="DM Sans"/>
              </a:rPr>
              <a:t>define un nuevo tipo de dato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, y se </a:t>
            </a:r>
            <a:r>
              <a:rPr b="1" lang="es" sz="1550" u="sng">
                <a:latin typeface="DM Sans"/>
                <a:ea typeface="DM Sans"/>
                <a:cs typeface="DM Sans"/>
                <a:sym typeface="DM Sans"/>
              </a:rPr>
              <a:t>asigna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a una variable o se usa directamente el tipo de dato (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así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como un 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número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, un string, un booleano, etc)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La estructura del </a:t>
            </a:r>
            <a:r>
              <a:rPr b="1" lang="es" sz="155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objeto literal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se declara como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Los objetos, 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así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como en la vida real tienen </a:t>
            </a:r>
            <a:r>
              <a:rPr b="1" lang="es" sz="1550">
                <a:latin typeface="DM Sans"/>
                <a:ea typeface="DM Sans"/>
                <a:cs typeface="DM Sans"/>
                <a:sym typeface="DM Sans"/>
              </a:rPr>
              <a:t>propiedades las cuales diferencian un objeto de otro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. En 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programación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se hace uso de este concepto para guardar mucha 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información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(incluso diferentes tipos de datos) en un solo lugar!</a:t>
            </a:r>
            <a:endParaRPr sz="1550" u="sng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729" y="2058550"/>
            <a:ext cx="2633900" cy="201041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 txBox="1"/>
          <p:nvPr/>
        </p:nvSpPr>
        <p:spPr>
          <a:xfrm>
            <a:off x="124100" y="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Anatomía de un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objeto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🧐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" name="Google Shape;103;p21"/>
          <p:cNvSpPr/>
          <p:nvPr/>
        </p:nvSpPr>
        <p:spPr>
          <a:xfrm>
            <a:off x="4486713" y="2181587"/>
            <a:ext cx="1621200" cy="2847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1"/>
          <p:cNvSpPr/>
          <p:nvPr/>
        </p:nvSpPr>
        <p:spPr>
          <a:xfrm>
            <a:off x="4412844" y="3691162"/>
            <a:ext cx="318300" cy="2847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/>
          <p:nvPr/>
        </p:nvSpPr>
        <p:spPr>
          <a:xfrm>
            <a:off x="6541237" y="2843538"/>
            <a:ext cx="240000" cy="231000"/>
          </a:xfrm>
          <a:prstGeom prst="ellipse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/>
          <p:nvPr/>
        </p:nvSpPr>
        <p:spPr>
          <a:xfrm>
            <a:off x="6541228" y="3179253"/>
            <a:ext cx="240000" cy="231000"/>
          </a:xfrm>
          <a:prstGeom prst="ellipse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1"/>
          <p:cNvSpPr/>
          <p:nvPr/>
        </p:nvSpPr>
        <p:spPr>
          <a:xfrm>
            <a:off x="6541228" y="2557840"/>
            <a:ext cx="240000" cy="231000"/>
          </a:xfrm>
          <a:prstGeom prst="ellipse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4844414" y="2505095"/>
            <a:ext cx="1087800" cy="11280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588" y="2058550"/>
            <a:ext cx="2633911" cy="20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/>
        </p:nvSpPr>
        <p:spPr>
          <a:xfrm>
            <a:off x="403650" y="120525"/>
            <a:ext cx="80550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diferencia hay entre . . . ?</a:t>
            </a:r>
            <a:endParaRPr b="1" sz="3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500" y="2947746"/>
            <a:ext cx="2010426" cy="134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650" y="3013325"/>
            <a:ext cx="2410790" cy="1283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7" name="Google Shape;117;p22"/>
          <p:cNvGraphicFramePr/>
          <p:nvPr/>
        </p:nvGraphicFramePr>
        <p:xfrm>
          <a:off x="521725" y="94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{B4059BCF-2FDB-4F3A-ADEA-77F7D245212F}</a:tableStyleId>
              </a:tblPr>
              <a:tblGrid>
                <a:gridCol w="1329750"/>
                <a:gridCol w="1303300"/>
                <a:gridCol w="2309025"/>
              </a:tblGrid>
              <a:tr h="28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Marca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DEFC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Renault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Ferrari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8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Modelo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DEFC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Twingo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Roma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8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Potencia [CV]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DEFC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750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620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8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Precio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DEFC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25790 €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3 horas trabajando como tutor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8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Color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DEFC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Azul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Rojo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8" name="Google Shape;118;p22"/>
          <p:cNvSpPr txBox="1"/>
          <p:nvPr/>
        </p:nvSpPr>
        <p:spPr>
          <a:xfrm>
            <a:off x="1851475" y="4472650"/>
            <a:ext cx="3254700" cy="40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Pero . . . que son ambos ‘objetos’?</a:t>
            </a:r>
            <a:endParaRPr b="1" sz="1500"/>
          </a:p>
        </p:txBody>
      </p:sp>
      <p:sp>
        <p:nvSpPr>
          <p:cNvPr id="119" name="Google Shape;119;p22"/>
          <p:cNvSpPr txBox="1"/>
          <p:nvPr/>
        </p:nvSpPr>
        <p:spPr>
          <a:xfrm>
            <a:off x="5770125" y="943025"/>
            <a:ext cx="3254700" cy="85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</a:t>
            </a:r>
            <a:r>
              <a:rPr lang="es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Armemos los objetos auto1 y auto2 a partir de la tabla y </a:t>
            </a:r>
            <a:r>
              <a:rPr lang="es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veámoslo</a:t>
            </a:r>
            <a:r>
              <a:rPr lang="es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por consola 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/>
        </p:nvSpPr>
        <p:spPr>
          <a:xfrm>
            <a:off x="0" y="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Accediendo a las propiedades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-167625" y="738900"/>
            <a:ext cx="91065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Ya tenemos nuestros objetos, pero quiero acceder a los valores de las propiedades, es decir, necesito acceder a la 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información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que hay almacenada en esta estructura para hacer que el programa funcione.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Existen dos formas de obtener estos valores 👇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544492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5365825" y="1432775"/>
            <a:ext cx="3617100" cy="315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. . ¿Cuando uso cual?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" sz="15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punto</a:t>
            </a: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muy útil cuando como programadores sabemos a qué propiedades acceder y que queremos manipular. 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Pero quizás tengamos un objeto y es el </a:t>
            </a:r>
            <a:r>
              <a:rPr lang="es" sz="15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usuario</a:t>
            </a: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 través de un prompt quiere acceder a una propiedad 🤔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Supongamos que le decimos al usuario que interrogue a una persona</a:t>
            </a:r>
            <a:endParaRPr sz="1500"/>
          </a:p>
        </p:txBody>
      </p:sp>
      <p:sp>
        <p:nvSpPr>
          <p:cNvPr id="127" name="Google Shape;127;p23"/>
          <p:cNvSpPr/>
          <p:nvPr/>
        </p:nvSpPr>
        <p:spPr>
          <a:xfrm>
            <a:off x="5365825" y="4679825"/>
            <a:ext cx="1543500" cy="373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 </a:t>
            </a:r>
            <a:r>
              <a:rPr b="1" i="1" lang="es" sz="135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objetos_1.js</a:t>
            </a:r>
            <a:endParaRPr sz="1600"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00" y="1955050"/>
            <a:ext cx="4876741" cy="30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